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F99DB-5946-42EE-BB02-72989AFD8389}"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482E1-EB1E-42F5-A676-CFFADB10C90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F99DB-5946-42EE-BB02-72989AFD8389}"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482E1-EB1E-42F5-A676-CFFADB10C90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9372600" cy="1470025"/>
          </a:xfrm>
        </p:spPr>
        <p:txBody>
          <a:bodyPr/>
          <a:lstStyle/>
          <a:p>
            <a:r>
              <a:rPr lang="en-US" b="1" dirty="0" smtClean="0">
                <a:solidFill>
                  <a:srgbClr val="FF0000"/>
                </a:solidFill>
              </a:rPr>
              <a:t>CASE TAKING PAEDIATRIC CASES</a:t>
            </a:r>
            <a:endParaRPr lang="en-US" b="1" dirty="0">
              <a:solidFill>
                <a:srgbClr val="FF0000"/>
              </a:solidFill>
            </a:endParaRPr>
          </a:p>
        </p:txBody>
      </p:sp>
      <p:sp>
        <p:nvSpPr>
          <p:cNvPr id="3" name="Rectangle 2"/>
          <p:cNvSpPr/>
          <p:nvPr/>
        </p:nvSpPr>
        <p:spPr>
          <a:xfrm>
            <a:off x="3733800" y="4267200"/>
            <a:ext cx="4572000" cy="1754326"/>
          </a:xfrm>
          <a:prstGeom prst="rect">
            <a:avLst/>
          </a:prstGeom>
        </p:spPr>
        <p:txBody>
          <a:bodyPr>
            <a:spAutoFit/>
          </a:bodyPr>
          <a:lstStyle/>
          <a:p>
            <a:r>
              <a:rPr lang="en-US" b="1" dirty="0">
                <a:solidFill>
                  <a:srgbClr val="FF0000"/>
                </a:solidFill>
              </a:rPr>
              <a:t>DR. </a:t>
            </a:r>
            <a:r>
              <a:rPr lang="en-US" b="1" dirty="0" smtClean="0">
                <a:solidFill>
                  <a:srgbClr val="FF0000"/>
                </a:solidFill>
              </a:rPr>
              <a:t>PRIYANKA.P.S, </a:t>
            </a:r>
            <a:r>
              <a:rPr lang="en-US" b="1" dirty="0">
                <a:solidFill>
                  <a:srgbClr val="FF0000"/>
                </a:solidFill>
              </a:rPr>
              <a:t>MD(</a:t>
            </a:r>
            <a:r>
              <a:rPr lang="en-US" b="1" dirty="0" err="1">
                <a:solidFill>
                  <a:srgbClr val="FF0000"/>
                </a:solidFill>
              </a:rPr>
              <a:t>Hom</a:t>
            </a:r>
            <a:r>
              <a:rPr lang="en-US" b="1" dirty="0">
                <a:solidFill>
                  <a:srgbClr val="FF0000"/>
                </a:solidFill>
              </a:rPr>
              <a:t>),</a:t>
            </a:r>
          </a:p>
          <a:p>
            <a:r>
              <a:rPr lang="en-US" b="1" dirty="0" smtClean="0">
                <a:solidFill>
                  <a:srgbClr val="FF0000"/>
                </a:solidFill>
              </a:rPr>
              <a:t>ASST. </a:t>
            </a:r>
            <a:r>
              <a:rPr lang="en-US" b="1" dirty="0">
                <a:solidFill>
                  <a:srgbClr val="FF0000"/>
                </a:solidFill>
              </a:rPr>
              <a:t>PROFESSOR,</a:t>
            </a:r>
          </a:p>
          <a:p>
            <a:r>
              <a:rPr lang="en-US" b="1" dirty="0">
                <a:solidFill>
                  <a:srgbClr val="FF0000"/>
                </a:solidFill>
              </a:rPr>
              <a:t>DEPT OF REPERTORY,</a:t>
            </a:r>
          </a:p>
          <a:p>
            <a:r>
              <a:rPr lang="en-US" b="1" dirty="0">
                <a:solidFill>
                  <a:srgbClr val="FF0000"/>
                </a:solidFill>
              </a:rPr>
              <a:t>SARADA KRISHNA HOMOEPATHIC MEDICAL COLLEGE,</a:t>
            </a:r>
          </a:p>
          <a:p>
            <a:r>
              <a:rPr lang="en-US" b="1" dirty="0">
                <a:solidFill>
                  <a:srgbClr val="FF0000"/>
                </a:solidFill>
              </a:rPr>
              <a:t>KULASEKHARAM </a:t>
            </a:r>
            <a:endParaRPr lang="en-IN"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4, Blood group, last menstrual period, and expected date of delivery.</a:t>
            </a:r>
          </a:p>
          <a:p>
            <a:pPr>
              <a:buNone/>
            </a:pPr>
            <a:r>
              <a:rPr lang="en-US" sz="2800" dirty="0" smtClean="0">
                <a:solidFill>
                  <a:srgbClr val="7030A0"/>
                </a:solidFill>
              </a:rPr>
              <a:t>           5, Duration of labour.</a:t>
            </a:r>
          </a:p>
          <a:p>
            <a:pPr>
              <a:buNone/>
            </a:pPr>
            <a:r>
              <a:rPr lang="en-US" sz="2800" dirty="0" smtClean="0">
                <a:solidFill>
                  <a:srgbClr val="7030A0"/>
                </a:solidFill>
              </a:rPr>
              <a:t>           6, State of foetal heart sound during labour.</a:t>
            </a:r>
          </a:p>
          <a:p>
            <a:pPr>
              <a:buNone/>
            </a:pPr>
            <a:r>
              <a:rPr lang="en-US" sz="2800" dirty="0" smtClean="0">
                <a:solidFill>
                  <a:srgbClr val="7030A0"/>
                </a:solidFill>
              </a:rPr>
              <a:t>           7, Length of second stage of labour.</a:t>
            </a:r>
          </a:p>
          <a:p>
            <a:pPr>
              <a:buNone/>
            </a:pPr>
            <a:r>
              <a:rPr lang="en-US" sz="2800" dirty="0" smtClean="0">
                <a:solidFill>
                  <a:srgbClr val="7030A0"/>
                </a:solidFill>
              </a:rPr>
              <a:t>           8, Duration of rupture of membrane.</a:t>
            </a:r>
          </a:p>
          <a:p>
            <a:pPr>
              <a:buNone/>
            </a:pPr>
            <a:r>
              <a:rPr lang="en-US" sz="2800" dirty="0" smtClean="0">
                <a:solidFill>
                  <a:srgbClr val="7030A0"/>
                </a:solidFill>
              </a:rPr>
              <a:t>           9, Presentation of the foetus.</a:t>
            </a:r>
          </a:p>
          <a:p>
            <a:pPr>
              <a:buNone/>
            </a:pPr>
            <a:r>
              <a:rPr lang="en-US" sz="2800" dirty="0" smtClean="0">
                <a:solidFill>
                  <a:srgbClr val="7030A0"/>
                </a:solidFill>
              </a:rPr>
              <a:t>           10, Character and quantity of amniotic fluid.</a:t>
            </a:r>
          </a:p>
          <a:p>
            <a:pPr>
              <a:buNone/>
            </a:pPr>
            <a:r>
              <a:rPr lang="en-US" sz="2800" dirty="0" smtClean="0">
                <a:solidFill>
                  <a:srgbClr val="7030A0"/>
                </a:solidFill>
              </a:rPr>
              <a:t>           11, Abnormalities of the placenta.</a:t>
            </a:r>
          </a:p>
          <a:p>
            <a:pPr>
              <a:buNone/>
            </a:pPr>
            <a:r>
              <a:rPr lang="en-US" sz="2800" dirty="0" smtClean="0">
                <a:solidFill>
                  <a:srgbClr val="7030A0"/>
                </a:solidFill>
              </a:rPr>
              <a:t>                  This informations will have determined whether the baby is at risk in terms or mother having a ‘high risk’ pregnancy or labour.</a:t>
            </a:r>
            <a:endParaRPr lang="en-US" sz="2800"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b="1" dirty="0" smtClean="0">
                <a:solidFill>
                  <a:srgbClr val="7030A0"/>
                </a:solidFill>
              </a:rPr>
              <a:t>        Baby : </a:t>
            </a:r>
          </a:p>
          <a:p>
            <a:pPr>
              <a:buNone/>
            </a:pPr>
            <a:r>
              <a:rPr lang="en-US" sz="2800" dirty="0" smtClean="0">
                <a:solidFill>
                  <a:srgbClr val="7030A0"/>
                </a:solidFill>
              </a:rPr>
              <a:t>            1, Details of APGAR score should be collected.</a:t>
            </a:r>
          </a:p>
          <a:p>
            <a:pPr>
              <a:buNone/>
            </a:pPr>
            <a:r>
              <a:rPr lang="en-US" sz="2800" dirty="0" smtClean="0">
                <a:solidFill>
                  <a:srgbClr val="7030A0"/>
                </a:solidFill>
              </a:rPr>
              <a:t>            2, General examinations (weight, crown – heel length, head circumference, respiratory rate, heart rate with infant quiet.</a:t>
            </a:r>
          </a:p>
          <a:p>
            <a:pPr>
              <a:buNone/>
            </a:pPr>
            <a:r>
              <a:rPr lang="en-US" sz="2800" dirty="0" smtClean="0">
                <a:solidFill>
                  <a:srgbClr val="7030A0"/>
                </a:solidFill>
              </a:rPr>
              <a:t>            3, Over all inspection : Foetal malnutrition, small for the date, unusually skinny, cry, malformations, funny look – down syndrome, colour, pallor, cyanosis, plethora, jaundice, respiration, chest movements, and head to extremities should be carefully inspected.</a:t>
            </a:r>
            <a:endParaRPr lang="en-US" sz="2800"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dirty="0" smtClean="0">
                <a:solidFill>
                  <a:srgbClr val="7030A0"/>
                </a:solidFill>
              </a:rPr>
              <a:t>           1, While case taking of a child special care should be taken.</a:t>
            </a:r>
          </a:p>
          <a:p>
            <a:pPr>
              <a:buNone/>
            </a:pPr>
            <a:r>
              <a:rPr lang="en-US" sz="2800" dirty="0">
                <a:solidFill>
                  <a:srgbClr val="7030A0"/>
                </a:solidFill>
              </a:rPr>
              <a:t> </a:t>
            </a:r>
            <a:r>
              <a:rPr lang="en-US" sz="2800" dirty="0" smtClean="0">
                <a:solidFill>
                  <a:srgbClr val="7030A0"/>
                </a:solidFill>
              </a:rPr>
              <a:t>          2, While dealing with sick child it is important to take in considerations about their physical, physiological, and emotional needs.</a:t>
            </a:r>
          </a:p>
          <a:p>
            <a:pPr>
              <a:buNone/>
            </a:pPr>
            <a:r>
              <a:rPr lang="en-US" sz="2800" dirty="0">
                <a:solidFill>
                  <a:srgbClr val="7030A0"/>
                </a:solidFill>
              </a:rPr>
              <a:t> </a:t>
            </a:r>
            <a:r>
              <a:rPr lang="en-US" sz="2800" dirty="0" smtClean="0">
                <a:solidFill>
                  <a:srgbClr val="7030A0"/>
                </a:solidFill>
              </a:rPr>
              <a:t>         3, During case taking the physician should be soft gentle and caring towards children. He should have genuine interest and love for child.</a:t>
            </a:r>
          </a:p>
          <a:p>
            <a:pPr>
              <a:buNone/>
            </a:pPr>
            <a:r>
              <a:rPr lang="en-US" sz="2800" dirty="0">
                <a:solidFill>
                  <a:srgbClr val="7030A0"/>
                </a:solidFill>
              </a:rPr>
              <a:t> </a:t>
            </a:r>
            <a:r>
              <a:rPr lang="en-US" sz="2800" dirty="0" smtClean="0">
                <a:solidFill>
                  <a:srgbClr val="7030A0"/>
                </a:solidFill>
              </a:rPr>
              <a:t>         4, Approach the child with smiling face and treat him or her as a child not as a patient.</a:t>
            </a:r>
          </a:p>
          <a:p>
            <a:pPr>
              <a:buNone/>
            </a:pPr>
            <a:r>
              <a:rPr lang="en-US" sz="2800" dirty="0">
                <a:solidFill>
                  <a:srgbClr val="7030A0"/>
                </a:solidFill>
              </a:rPr>
              <a:t> </a:t>
            </a:r>
            <a:r>
              <a:rPr lang="en-US" sz="2800" dirty="0" smtClean="0">
                <a:solidFill>
                  <a:srgbClr val="7030A0"/>
                </a:solidFill>
              </a:rPr>
              <a:t>         5, Friendly approach and attitude towards children will help a glore.</a:t>
            </a:r>
          </a:p>
          <a:p>
            <a:pPr>
              <a:buNone/>
            </a:pPr>
            <a:r>
              <a:rPr lang="en-US" sz="2800" dirty="0">
                <a:solidFill>
                  <a:srgbClr val="7030A0"/>
                </a:solidFill>
              </a:rPr>
              <a:t> </a:t>
            </a:r>
            <a:r>
              <a:rPr lang="en-US" sz="2800" dirty="0" smtClean="0">
                <a:solidFill>
                  <a:srgbClr val="7030A0"/>
                </a:solidFill>
              </a:rPr>
              <a:t>        6, If the child struggles, screams and afraid, in these case physician must spend time, trying to get confidence of the child, by providing colour full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toys, sweets, showing pictures, etc.</a:t>
            </a:r>
          </a:p>
          <a:p>
            <a:pPr>
              <a:buNone/>
            </a:pPr>
            <a:r>
              <a:rPr lang="en-US" sz="2800" dirty="0">
                <a:solidFill>
                  <a:srgbClr val="7030A0"/>
                </a:solidFill>
              </a:rPr>
              <a:t> </a:t>
            </a:r>
            <a:r>
              <a:rPr lang="en-US" sz="2800" dirty="0" smtClean="0">
                <a:solidFill>
                  <a:srgbClr val="7030A0"/>
                </a:solidFill>
              </a:rPr>
              <a:t>          7, Questioning should be avoided at the very beginning of the interview. Ask the mother about child’s behavior, observe the child constantly.</a:t>
            </a:r>
          </a:p>
          <a:p>
            <a:pPr>
              <a:buNone/>
            </a:pPr>
            <a:r>
              <a:rPr lang="en-US" sz="2800" dirty="0">
                <a:solidFill>
                  <a:srgbClr val="7030A0"/>
                </a:solidFill>
              </a:rPr>
              <a:t> </a:t>
            </a:r>
            <a:r>
              <a:rPr lang="en-US" sz="2800" dirty="0" smtClean="0">
                <a:solidFill>
                  <a:srgbClr val="7030A0"/>
                </a:solidFill>
              </a:rPr>
              <a:t>         8, while asking questions watch the child and mother, especially interaction between child and mother. Not to say any threatening words at the beginning of rapport or a look directly in to the child’s face.</a:t>
            </a:r>
          </a:p>
          <a:p>
            <a:pPr>
              <a:buNone/>
            </a:pPr>
            <a:r>
              <a:rPr lang="en-US" sz="2800" dirty="0" smtClean="0">
                <a:solidFill>
                  <a:srgbClr val="7030A0"/>
                </a:solidFill>
              </a:rPr>
              <a:t>          9, While noting the interaction between child and mother, we can identify whether the parents are interested in the child’s health. It also reveals the notion of do’s and don'ts in the family of the child </a:t>
            </a:r>
          </a:p>
          <a:p>
            <a:pPr>
              <a:buNone/>
            </a:pP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10, Observation of the each and every movements child should be noted properly, observe does the child looking well, is their any abnormalities in the gait, is the face is looked normal or abnormal, whether the child is well nourished or wasted.</a:t>
            </a:r>
          </a:p>
          <a:p>
            <a:pPr>
              <a:buNone/>
            </a:pPr>
            <a:r>
              <a:rPr lang="en-US" sz="2800" dirty="0" smtClean="0">
                <a:solidFill>
                  <a:srgbClr val="7030A0"/>
                </a:solidFill>
              </a:rPr>
              <a:t>           11, Information's are collected most from the parents or from those who are taking care of the child</a:t>
            </a:r>
          </a:p>
          <a:p>
            <a:pPr>
              <a:buNone/>
            </a:pPr>
            <a:r>
              <a:rPr lang="en-US" sz="2800" dirty="0" smtClean="0">
                <a:solidFill>
                  <a:srgbClr val="7030A0"/>
                </a:solidFill>
              </a:rPr>
              <a:t>           12, Before questioning parents are made comfortable and made feel confidence and encourage to say what they feel about the child’s present condition (i.e.) illness.</a:t>
            </a:r>
          </a:p>
          <a:p>
            <a:pPr>
              <a:buNone/>
            </a:pPr>
            <a:r>
              <a:rPr lang="en-US" sz="2800" dirty="0" smtClean="0">
                <a:solidFill>
                  <a:srgbClr val="7030A0"/>
                </a:solidFill>
              </a:rPr>
              <a:t>           13, In older children while interviewing care should be taken, not to laugh, ridicule (criticize)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solidFill>
                  <a:srgbClr val="7030A0"/>
                </a:solidFill>
              </a:rPr>
              <a:t>        when the child says seriously, not to be always funny or amusing (make pleasant), not to tease (irritate). If the problem is related to the adjustment of the child or it’s behavior, parents and the children should be given suggestions or advice separately or both together.</a:t>
            </a:r>
          </a:p>
          <a:p>
            <a:pPr>
              <a:buNone/>
            </a:pPr>
            <a:r>
              <a:rPr lang="en-US" sz="2800" dirty="0" smtClean="0">
                <a:solidFill>
                  <a:srgbClr val="7030A0"/>
                </a:solidFill>
              </a:rPr>
              <a:t>           14, In younger children the observation of parents and physician him-self are important.</a:t>
            </a:r>
          </a:p>
          <a:p>
            <a:pPr>
              <a:buNone/>
            </a:pPr>
            <a:r>
              <a:rPr lang="en-US" sz="2800" dirty="0" smtClean="0">
                <a:solidFill>
                  <a:srgbClr val="7030A0"/>
                </a:solidFill>
              </a:rPr>
              <a:t>            15, Identify the domestic situation especially parents should be explored, the environment of the child, how the child reacts to it, child’s relation with family members and parents.</a:t>
            </a:r>
          </a:p>
          <a:p>
            <a:pPr>
              <a:buNone/>
            </a:pPr>
            <a:r>
              <a:rPr lang="en-US" sz="2800" dirty="0" smtClean="0">
                <a:solidFill>
                  <a:srgbClr val="7030A0"/>
                </a:solidFill>
              </a:rPr>
              <a:t>           16, Case taking should not be done in a hurry, child should be given adequate time to relaxed and familiar with the surrounding.</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b="1" dirty="0" smtClean="0">
                <a:solidFill>
                  <a:srgbClr val="7030A0"/>
                </a:solidFill>
              </a:rPr>
              <a:t>           What is to be observed in a child :</a:t>
            </a:r>
          </a:p>
          <a:p>
            <a:pPr>
              <a:buNone/>
            </a:pPr>
            <a:r>
              <a:rPr lang="en-US" sz="2800" dirty="0" smtClean="0">
                <a:solidFill>
                  <a:srgbClr val="7030A0"/>
                </a:solidFill>
              </a:rPr>
              <a:t>      a, State of the baby (looking healthy or ill).</a:t>
            </a:r>
          </a:p>
          <a:p>
            <a:pPr>
              <a:buNone/>
            </a:pPr>
            <a:r>
              <a:rPr lang="en-US" sz="2800" dirty="0" smtClean="0">
                <a:solidFill>
                  <a:srgbClr val="7030A0"/>
                </a:solidFill>
              </a:rPr>
              <a:t>      b, Physical state (seems to be healthy or weakness).</a:t>
            </a:r>
          </a:p>
          <a:p>
            <a:pPr>
              <a:buNone/>
            </a:pPr>
            <a:r>
              <a:rPr lang="en-US" sz="2800" dirty="0" smtClean="0">
                <a:solidFill>
                  <a:srgbClr val="7030A0"/>
                </a:solidFill>
              </a:rPr>
              <a:t>      c, Mood of the baby (weeping, laughing, afraid, anger, irritable, etc).</a:t>
            </a:r>
          </a:p>
          <a:p>
            <a:pPr>
              <a:buNone/>
            </a:pPr>
            <a:r>
              <a:rPr lang="en-US" sz="2800" dirty="0" smtClean="0">
                <a:solidFill>
                  <a:srgbClr val="7030A0"/>
                </a:solidFill>
              </a:rPr>
              <a:t>      d, Observe the expression of the face (gestures).</a:t>
            </a:r>
          </a:p>
          <a:p>
            <a:pPr>
              <a:buNone/>
            </a:pPr>
            <a:r>
              <a:rPr lang="en-US" sz="2800" dirty="0" smtClean="0">
                <a:solidFill>
                  <a:srgbClr val="7030A0"/>
                </a:solidFill>
              </a:rPr>
              <a:t>      e, Check the tongue.</a:t>
            </a:r>
          </a:p>
          <a:p>
            <a:pPr>
              <a:buNone/>
            </a:pPr>
            <a:r>
              <a:rPr lang="en-US" sz="2800" dirty="0" smtClean="0">
                <a:solidFill>
                  <a:srgbClr val="7030A0"/>
                </a:solidFill>
              </a:rPr>
              <a:t>      f, Identify colour odour of urine.</a:t>
            </a:r>
          </a:p>
          <a:p>
            <a:pPr>
              <a:buNone/>
            </a:pPr>
            <a:r>
              <a:rPr lang="en-US" sz="2800" dirty="0" smtClean="0">
                <a:solidFill>
                  <a:srgbClr val="7030A0"/>
                </a:solidFill>
              </a:rPr>
              <a:t>      g, Identify nature of stool.</a:t>
            </a:r>
          </a:p>
          <a:p>
            <a:pPr>
              <a:buNone/>
            </a:pPr>
            <a:r>
              <a:rPr lang="en-US" sz="2800" dirty="0" smtClean="0">
                <a:solidFill>
                  <a:srgbClr val="7030A0"/>
                </a:solidFill>
              </a:rPr>
              <a:t>      h, Check the salivation.</a:t>
            </a:r>
          </a:p>
          <a:p>
            <a:pPr>
              <a:buNone/>
            </a:pPr>
            <a:r>
              <a:rPr lang="en-US" sz="2800" dirty="0" smtClean="0">
                <a:solidFill>
                  <a:srgbClr val="7030A0"/>
                </a:solidFill>
              </a:rPr>
              <a:t>      I, Reaction’s to food in general.</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800" b="1" dirty="0" smtClean="0">
                <a:solidFill>
                  <a:srgbClr val="7030A0"/>
                </a:solidFill>
              </a:rPr>
              <a:t>        Details of the child should be collected as the following : (i.e.) history taking :</a:t>
            </a:r>
          </a:p>
          <a:p>
            <a:pPr>
              <a:buNone/>
            </a:pPr>
            <a:r>
              <a:rPr lang="en-US" sz="2800" dirty="0" smtClean="0">
                <a:solidFill>
                  <a:srgbClr val="7030A0"/>
                </a:solidFill>
              </a:rPr>
              <a:t>        1, Chief complaints or presenting complaints. (history related to ailment factors – vaccination, emotional trouble, physical ailments ,medicines taken, etc.)</a:t>
            </a:r>
          </a:p>
          <a:p>
            <a:pPr>
              <a:buNone/>
            </a:pPr>
            <a:r>
              <a:rPr lang="en-US" sz="2800" dirty="0" smtClean="0">
                <a:solidFill>
                  <a:srgbClr val="7030A0"/>
                </a:solidFill>
              </a:rPr>
              <a:t>      2, Associated complaints.</a:t>
            </a:r>
          </a:p>
          <a:p>
            <a:pPr>
              <a:buNone/>
            </a:pPr>
            <a:r>
              <a:rPr lang="en-US" sz="2800" dirty="0" smtClean="0">
                <a:solidFill>
                  <a:srgbClr val="7030A0"/>
                </a:solidFill>
              </a:rPr>
              <a:t>      3, History of present illness (sequence, events during course of disease, mode of onset, course, treatment).                                                                    4,Past history.</a:t>
            </a:r>
          </a:p>
          <a:p>
            <a:pPr>
              <a:buNone/>
            </a:pPr>
            <a:r>
              <a:rPr lang="en-US" sz="2800" dirty="0" smtClean="0">
                <a:solidFill>
                  <a:srgbClr val="7030A0"/>
                </a:solidFill>
              </a:rPr>
              <a:t>     5, Parental history.</a:t>
            </a:r>
          </a:p>
          <a:p>
            <a:pPr>
              <a:buNone/>
            </a:pPr>
            <a:r>
              <a:rPr lang="en-US" sz="2800" dirty="0" smtClean="0">
                <a:solidFill>
                  <a:srgbClr val="7030A0"/>
                </a:solidFill>
              </a:rPr>
              <a:t>     6, Birth history.</a:t>
            </a:r>
          </a:p>
          <a:p>
            <a:pPr>
              <a:buNone/>
            </a:pPr>
            <a:r>
              <a:rPr lang="en-US" sz="2800" dirty="0" smtClean="0">
                <a:solidFill>
                  <a:srgbClr val="7030A0"/>
                </a:solidFill>
              </a:rPr>
              <a:t>     7, History after birth.</a:t>
            </a:r>
          </a:p>
          <a:p>
            <a:pPr>
              <a:buNone/>
            </a:pPr>
            <a:r>
              <a:rPr lang="en-US" sz="2800" dirty="0" smtClean="0">
                <a:solidFill>
                  <a:srgbClr val="7030A0"/>
                </a:solidFill>
              </a:rPr>
              <a:t>        </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800" dirty="0" smtClean="0">
                <a:solidFill>
                  <a:srgbClr val="7030A0"/>
                </a:solidFill>
              </a:rPr>
              <a:t>     8, Developmental history. (milestones).                                                                 9, Immunization history.                                                         10, Family history.</a:t>
            </a:r>
          </a:p>
          <a:p>
            <a:pPr>
              <a:buNone/>
            </a:pPr>
            <a:r>
              <a:rPr lang="en-US" sz="2800" dirty="0" smtClean="0">
                <a:solidFill>
                  <a:srgbClr val="7030A0"/>
                </a:solidFill>
              </a:rPr>
              <a:t>     11, Children as a person – physical and mental characteristics.</a:t>
            </a:r>
          </a:p>
          <a:p>
            <a:pPr>
              <a:buNone/>
            </a:pPr>
            <a:r>
              <a:rPr lang="en-US" sz="2800" dirty="0" smtClean="0">
                <a:solidFill>
                  <a:srgbClr val="7030A0"/>
                </a:solidFill>
              </a:rPr>
              <a:t>     12, Life situations.</a:t>
            </a:r>
          </a:p>
          <a:p>
            <a:pPr>
              <a:buNone/>
            </a:pPr>
            <a:r>
              <a:rPr lang="en-US" sz="2800" dirty="0" smtClean="0">
                <a:solidFill>
                  <a:srgbClr val="7030A0"/>
                </a:solidFill>
              </a:rPr>
              <a:t>     13, Feeding (mother’s or artificial) and dietetic history.</a:t>
            </a:r>
          </a:p>
          <a:p>
            <a:pPr>
              <a:buNone/>
            </a:pPr>
            <a:r>
              <a:rPr lang="en-US" sz="2800" dirty="0" smtClean="0">
                <a:solidFill>
                  <a:srgbClr val="7030A0"/>
                </a:solidFill>
              </a:rPr>
              <a:t>     14, Contact history (contact with diseased person).</a:t>
            </a:r>
          </a:p>
          <a:p>
            <a:pPr>
              <a:buNone/>
            </a:pPr>
            <a:r>
              <a:rPr lang="en-US" sz="2800" dirty="0" smtClean="0">
                <a:solidFill>
                  <a:srgbClr val="7030A0"/>
                </a:solidFill>
              </a:rPr>
              <a:t>     15, Findings on physical examination, physical generals.</a:t>
            </a:r>
          </a:p>
          <a:p>
            <a:pPr>
              <a:buNone/>
            </a:pPr>
            <a:r>
              <a:rPr lang="en-US" sz="2800" dirty="0" smtClean="0">
                <a:solidFill>
                  <a:srgbClr val="7030A0"/>
                </a:solidFill>
              </a:rPr>
              <a:t>     16, Findings on investigation.</a:t>
            </a:r>
          </a:p>
          <a:p>
            <a:pPr>
              <a:buNone/>
            </a:pPr>
            <a:r>
              <a:rPr lang="en-US" sz="2800" dirty="0" smtClean="0">
                <a:solidFill>
                  <a:srgbClr val="7030A0"/>
                </a:solidFill>
              </a:rPr>
              <a:t>       </a:t>
            </a:r>
          </a:p>
          <a:p>
            <a:pPr>
              <a:buNone/>
            </a:pPr>
            <a:endParaRPr lang="en-US" sz="2800" dirty="0" smtClean="0">
              <a:solidFill>
                <a:srgbClr val="7030A0"/>
              </a:solidFill>
            </a:endParaRPr>
          </a:p>
          <a:p>
            <a:pPr>
              <a:buNone/>
            </a:pPr>
            <a:endParaRPr lang="en-US" sz="2800" dirty="0" smtClean="0">
              <a:solidFill>
                <a:srgbClr val="7030A0"/>
              </a:solidFill>
            </a:endParaRPr>
          </a:p>
          <a:p>
            <a:pPr>
              <a:buNone/>
            </a:pPr>
            <a:endParaRPr lang="en-US" sz="2800" dirty="0" smtClean="0">
              <a:solidFill>
                <a:srgbClr val="7030A0"/>
              </a:solidFill>
            </a:endParaRPr>
          </a:p>
          <a:p>
            <a:pPr>
              <a:buNone/>
            </a:pPr>
            <a:endParaRPr lang="en-US" sz="2800" dirty="0" smtClean="0">
              <a:solidFill>
                <a:srgbClr val="7030A0"/>
              </a:solidFill>
            </a:endParaRPr>
          </a:p>
          <a:p>
            <a:pPr>
              <a:buNone/>
            </a:pPr>
            <a:endParaRPr lang="en-US" sz="2800" dirty="0" smtClean="0">
              <a:solidFill>
                <a:srgbClr val="7030A0"/>
              </a:solidFill>
            </a:endParaRPr>
          </a:p>
          <a:p>
            <a:pPr>
              <a:buNone/>
            </a:pPr>
            <a:r>
              <a:rPr lang="en-US" sz="2800" dirty="0" smtClean="0">
                <a:solidFill>
                  <a:srgbClr val="7030A0"/>
                </a:solidFill>
              </a:rPr>
              <a:t>.</a:t>
            </a:r>
          </a:p>
          <a:p>
            <a:pPr>
              <a:buNone/>
            </a:pPr>
            <a:r>
              <a:rPr lang="en-US" sz="2800" dirty="0" smtClean="0">
                <a:solidFill>
                  <a:srgbClr val="7030A0"/>
                </a:solidFill>
              </a:rPr>
              <a:t>      15, Findings of physical examination, physical generals.</a:t>
            </a:r>
          </a:p>
          <a:p>
            <a:pPr>
              <a:buNone/>
            </a:pPr>
            <a:r>
              <a:rPr lang="en-US" sz="2800" dirty="0" smtClean="0">
                <a:solidFill>
                  <a:srgbClr val="7030A0"/>
                </a:solidFill>
              </a:rPr>
              <a:t>     16, Findings on investigations.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By the above way case taking is to be done carefully, then only the physician can able to construct a logical and complete totality, effective prescription and management.</a:t>
            </a:r>
          </a:p>
          <a:p>
            <a:pPr>
              <a:buNone/>
            </a:pPr>
            <a:r>
              <a:rPr lang="en-US" sz="2800" b="1" dirty="0" smtClean="0">
                <a:solidFill>
                  <a:srgbClr val="7030A0"/>
                </a:solidFill>
              </a:rPr>
              <a:t>         Examination at birth – in new born babies :</a:t>
            </a:r>
          </a:p>
          <a:p>
            <a:pPr>
              <a:buNone/>
            </a:pPr>
            <a:r>
              <a:rPr lang="en-US" sz="2800" dirty="0" smtClean="0">
                <a:solidFill>
                  <a:srgbClr val="7030A0"/>
                </a:solidFill>
              </a:rPr>
              <a:t>          A proper examination and assessment of the new new born is essential, which includes the examination of the mother and the baby.</a:t>
            </a:r>
          </a:p>
          <a:p>
            <a:pPr>
              <a:buNone/>
            </a:pPr>
            <a:r>
              <a:rPr lang="en-US" sz="2800" dirty="0" smtClean="0">
                <a:solidFill>
                  <a:srgbClr val="7030A0"/>
                </a:solidFill>
              </a:rPr>
              <a:t>     Mother : The following informations are important.</a:t>
            </a:r>
          </a:p>
          <a:p>
            <a:pPr>
              <a:buNone/>
            </a:pPr>
            <a:r>
              <a:rPr lang="en-US" sz="2800" dirty="0" smtClean="0">
                <a:solidFill>
                  <a:srgbClr val="7030A0"/>
                </a:solidFill>
              </a:rPr>
              <a:t>          1, Social, family, personal, and reproductive medical history.</a:t>
            </a:r>
          </a:p>
          <a:p>
            <a:pPr>
              <a:buNone/>
            </a:pPr>
            <a:r>
              <a:rPr lang="en-US" sz="2800" dirty="0" smtClean="0">
                <a:solidFill>
                  <a:srgbClr val="7030A0"/>
                </a:solidFill>
              </a:rPr>
              <a:t>          2, Current pregnancy – details of illness, and treatment during pregnancy.</a:t>
            </a:r>
          </a:p>
          <a:p>
            <a:pPr>
              <a:buNone/>
            </a:pPr>
            <a:r>
              <a:rPr lang="en-US" sz="2800" dirty="0" smtClean="0">
                <a:solidFill>
                  <a:srgbClr val="7030A0"/>
                </a:solidFill>
              </a:rPr>
              <a:t>          3, Labour and delivery – procedure, drugs, anesthesia, etc.</a:t>
            </a:r>
            <a:endParaRPr lang="en-US" sz="2800" dirty="0">
              <a:solidFill>
                <a:srgbClr val="7030A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1153</Words>
  <Application>Microsoft Office PowerPoint</Application>
  <PresentationFormat>On-screen Show (4:3)</PresentationFormat>
  <Paragraphs>79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CASE TAKING PAEDIATRIC CASES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PAEDIATRIC CASES</dc:title>
  <dc:creator>INTEL i3</dc:creator>
  <cp:lastModifiedBy>Admin</cp:lastModifiedBy>
  <cp:revision>31</cp:revision>
  <dcterms:created xsi:type="dcterms:W3CDTF">2018-08-03T03:39:33Z</dcterms:created>
  <dcterms:modified xsi:type="dcterms:W3CDTF">2019-12-28T07:18:45Z</dcterms:modified>
</cp:coreProperties>
</file>